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69" r:id="rId3"/>
    <p:sldId id="284" r:id="rId4"/>
    <p:sldId id="286" r:id="rId5"/>
    <p:sldId id="287" r:id="rId6"/>
    <p:sldId id="288" r:id="rId7"/>
    <p:sldId id="289" r:id="rId8"/>
    <p:sldId id="290" r:id="rId9"/>
    <p:sldId id="291" r:id="rId10"/>
    <p:sldId id="258" r:id="rId11"/>
    <p:sldId id="282" r:id="rId12"/>
    <p:sldId id="265" r:id="rId13"/>
    <p:sldId id="283" r:id="rId14"/>
    <p:sldId id="292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96483-62A0-4406-9524-3E08F81CD8D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311979-EDB1-478E-A603-CB6F30EE0719}">
      <dgm:prSet phldrT="[Text]"/>
      <dgm:spPr/>
      <dgm:t>
        <a:bodyPr/>
        <a:lstStyle/>
        <a:p>
          <a:r>
            <a:rPr lang="en-US" dirty="0" smtClean="0"/>
            <a:t>Collect pavement condition data in the past planning cycle</a:t>
          </a:r>
        </a:p>
      </dgm:t>
    </dgm:pt>
    <dgm:pt modelId="{AF2D0A8B-1FAA-47D8-8443-8A0AE76F94A0}" type="parTrans" cxnId="{BC5778AA-C848-4385-ABE2-85C381BD09A8}">
      <dgm:prSet/>
      <dgm:spPr/>
      <dgm:t>
        <a:bodyPr/>
        <a:lstStyle/>
        <a:p>
          <a:endParaRPr lang="en-US"/>
        </a:p>
      </dgm:t>
    </dgm:pt>
    <dgm:pt modelId="{8C75582D-5FE0-42A4-A071-8AFA951F6650}" type="sibTrans" cxnId="{BC5778AA-C848-4385-ABE2-85C381BD09A8}">
      <dgm:prSet/>
      <dgm:spPr/>
      <dgm:t>
        <a:bodyPr/>
        <a:lstStyle/>
        <a:p>
          <a:endParaRPr lang="en-US"/>
        </a:p>
      </dgm:t>
    </dgm:pt>
    <dgm:pt modelId="{C0CFCFA5-3D14-49BA-A983-3B17834F830D}">
      <dgm:prSet phldrT="[Text]"/>
      <dgm:spPr/>
      <dgm:t>
        <a:bodyPr/>
        <a:lstStyle/>
        <a:p>
          <a:r>
            <a:rPr lang="en-US" dirty="0" smtClean="0"/>
            <a:t>Run regression models to predict distress indices</a:t>
          </a:r>
          <a:endParaRPr lang="en-US" dirty="0"/>
        </a:p>
      </dgm:t>
    </dgm:pt>
    <dgm:pt modelId="{E6B83AC8-DBBB-40A0-8C85-1ACFDE39FD7B}" type="parTrans" cxnId="{F7492685-80CA-4C70-812F-5415A5BEEBA2}">
      <dgm:prSet/>
      <dgm:spPr/>
      <dgm:t>
        <a:bodyPr/>
        <a:lstStyle/>
        <a:p>
          <a:endParaRPr lang="en-US"/>
        </a:p>
      </dgm:t>
    </dgm:pt>
    <dgm:pt modelId="{E8B64C9E-B12F-474C-A9C4-674CFA7C6988}" type="sibTrans" cxnId="{F7492685-80CA-4C70-812F-5415A5BEEBA2}">
      <dgm:prSet/>
      <dgm:spPr/>
      <dgm:t>
        <a:bodyPr/>
        <a:lstStyle/>
        <a:p>
          <a:endParaRPr lang="en-US"/>
        </a:p>
      </dgm:t>
    </dgm:pt>
    <dgm:pt modelId="{057725D4-FB25-4F07-83FD-CABD004C773F}">
      <dgm:prSet phldrT="[Text]"/>
      <dgm:spPr/>
      <dgm:t>
        <a:bodyPr/>
        <a:lstStyle/>
        <a:p>
          <a:r>
            <a:rPr lang="en-US" dirty="0" smtClean="0"/>
            <a:t>Perform AHP analysis for weights for criteria</a:t>
          </a:r>
          <a:endParaRPr lang="en-US" dirty="0"/>
        </a:p>
      </dgm:t>
    </dgm:pt>
    <dgm:pt modelId="{A18253DE-B857-4A13-B221-961BEE1C127A}" type="parTrans" cxnId="{F05A8FBC-140F-43B7-BD2D-23FF46D1B9C1}">
      <dgm:prSet/>
      <dgm:spPr/>
      <dgm:t>
        <a:bodyPr/>
        <a:lstStyle/>
        <a:p>
          <a:endParaRPr lang="en-US"/>
        </a:p>
      </dgm:t>
    </dgm:pt>
    <dgm:pt modelId="{CBDF410C-6903-497F-B93F-C9A6A3B5213E}" type="sibTrans" cxnId="{F05A8FBC-140F-43B7-BD2D-23FF46D1B9C1}">
      <dgm:prSet/>
      <dgm:spPr/>
      <dgm:t>
        <a:bodyPr/>
        <a:lstStyle/>
        <a:p>
          <a:endParaRPr lang="en-US"/>
        </a:p>
      </dgm:t>
    </dgm:pt>
    <dgm:pt modelId="{68248751-7D03-4D18-8EA0-36613C936517}">
      <dgm:prSet/>
      <dgm:spPr/>
      <dgm:t>
        <a:bodyPr/>
        <a:lstStyle/>
        <a:p>
          <a:r>
            <a:rPr lang="en-US" dirty="0" smtClean="0"/>
            <a:t>Calculate composite condition index for all road segments</a:t>
          </a:r>
          <a:endParaRPr lang="en-US" dirty="0"/>
        </a:p>
      </dgm:t>
    </dgm:pt>
    <dgm:pt modelId="{C3B23432-0545-412F-90FC-668AF5EF7B07}" type="parTrans" cxnId="{4D4D4E98-294D-42CB-9314-96033AAD5498}">
      <dgm:prSet/>
      <dgm:spPr/>
      <dgm:t>
        <a:bodyPr/>
        <a:lstStyle/>
        <a:p>
          <a:endParaRPr lang="en-US"/>
        </a:p>
      </dgm:t>
    </dgm:pt>
    <dgm:pt modelId="{5F2C1016-F5C3-40A8-92C9-FAC49C9C972D}" type="sibTrans" cxnId="{4D4D4E98-294D-42CB-9314-96033AAD5498}">
      <dgm:prSet/>
      <dgm:spPr/>
      <dgm:t>
        <a:bodyPr/>
        <a:lstStyle/>
        <a:p>
          <a:endParaRPr lang="en-US"/>
        </a:p>
      </dgm:t>
    </dgm:pt>
    <dgm:pt modelId="{0B0B65BE-695A-4FBC-8199-BFD8F756DE78}">
      <dgm:prSet/>
      <dgm:spPr/>
      <dgm:t>
        <a:bodyPr/>
        <a:lstStyle/>
        <a:p>
          <a:r>
            <a:rPr lang="en-US" dirty="0" smtClean="0"/>
            <a:t>Rank all projects based on composite condition index</a:t>
          </a:r>
          <a:endParaRPr lang="en-US" dirty="0"/>
        </a:p>
      </dgm:t>
    </dgm:pt>
    <dgm:pt modelId="{71E08023-C58E-4D70-8D2F-083778FE2E04}" type="parTrans" cxnId="{886B6984-8AD2-47F6-9E9B-B4D3D79F8616}">
      <dgm:prSet/>
      <dgm:spPr/>
      <dgm:t>
        <a:bodyPr/>
        <a:lstStyle/>
        <a:p>
          <a:endParaRPr lang="en-US"/>
        </a:p>
      </dgm:t>
    </dgm:pt>
    <dgm:pt modelId="{83E967FE-DB88-4188-AF8E-55E12AECDF13}" type="sibTrans" cxnId="{886B6984-8AD2-47F6-9E9B-B4D3D79F8616}">
      <dgm:prSet/>
      <dgm:spPr/>
      <dgm:t>
        <a:bodyPr/>
        <a:lstStyle/>
        <a:p>
          <a:endParaRPr lang="en-US"/>
        </a:p>
      </dgm:t>
    </dgm:pt>
    <dgm:pt modelId="{8083C4C5-7B62-4CCB-ABE8-D72A2941B2C6}" type="pres">
      <dgm:prSet presAssocID="{C1696483-62A0-4406-9524-3E08F81CD8D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82D630-235F-49B7-9D5C-30126B3CB384}" type="pres">
      <dgm:prSet presAssocID="{C1696483-62A0-4406-9524-3E08F81CD8D3}" presName="dummyMaxCanvas" presStyleCnt="0">
        <dgm:presLayoutVars/>
      </dgm:prSet>
      <dgm:spPr/>
    </dgm:pt>
    <dgm:pt modelId="{16FB9A9E-29FD-4E16-B7E3-957DE66B27EC}" type="pres">
      <dgm:prSet presAssocID="{C1696483-62A0-4406-9524-3E08F81CD8D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4BC5A-8BD0-48A0-8F0E-57948B212D49}" type="pres">
      <dgm:prSet presAssocID="{C1696483-62A0-4406-9524-3E08F81CD8D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68AD6-A993-4766-95C7-B801690FEF2B}" type="pres">
      <dgm:prSet presAssocID="{C1696483-62A0-4406-9524-3E08F81CD8D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5CB46-2A38-438B-B3F8-BD595A6AB34F}" type="pres">
      <dgm:prSet presAssocID="{C1696483-62A0-4406-9524-3E08F81CD8D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A6F5B-2600-4378-9AF0-0435EA13C255}" type="pres">
      <dgm:prSet presAssocID="{C1696483-62A0-4406-9524-3E08F81CD8D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AFFB1-7535-40F9-B833-033CEAF8C248}" type="pres">
      <dgm:prSet presAssocID="{C1696483-62A0-4406-9524-3E08F81CD8D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561E7-9E42-44A5-B286-592081C525FC}" type="pres">
      <dgm:prSet presAssocID="{C1696483-62A0-4406-9524-3E08F81CD8D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3B40A-B89F-4156-A4F1-FE5C0BD41F20}" type="pres">
      <dgm:prSet presAssocID="{C1696483-62A0-4406-9524-3E08F81CD8D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B0196-C3CB-401A-AD8F-066B2C07C41C}" type="pres">
      <dgm:prSet presAssocID="{C1696483-62A0-4406-9524-3E08F81CD8D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38706-84AB-41E7-8A94-11C99CE9682F}" type="pres">
      <dgm:prSet presAssocID="{C1696483-62A0-4406-9524-3E08F81CD8D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0E72C-B203-46B3-8AB7-BF29B7554085}" type="pres">
      <dgm:prSet presAssocID="{C1696483-62A0-4406-9524-3E08F81CD8D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0DB40-9F06-42FB-8A2C-97499B4398B6}" type="pres">
      <dgm:prSet presAssocID="{C1696483-62A0-4406-9524-3E08F81CD8D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A0DAC-5E3C-476E-B29D-234A13F7BFFD}" type="pres">
      <dgm:prSet presAssocID="{C1696483-62A0-4406-9524-3E08F81CD8D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91F4A-179B-48D3-BEDF-1AE580974B44}" type="pres">
      <dgm:prSet presAssocID="{C1696483-62A0-4406-9524-3E08F81CD8D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25DE62-F118-4B99-AB40-0297AE72B0E9}" type="presOf" srcId="{5F2C1016-F5C3-40A8-92C9-FAC49C9C972D}" destId="{1B4B0196-C3CB-401A-AD8F-066B2C07C41C}" srcOrd="0" destOrd="0" presId="urn:microsoft.com/office/officeart/2005/8/layout/vProcess5"/>
    <dgm:cxn modelId="{FB76EDD2-F870-4867-9A1E-6E3A4667B86B}" type="presOf" srcId="{68248751-7D03-4D18-8EA0-36613C936517}" destId="{37F5CB46-2A38-438B-B3F8-BD595A6AB34F}" srcOrd="0" destOrd="0" presId="urn:microsoft.com/office/officeart/2005/8/layout/vProcess5"/>
    <dgm:cxn modelId="{F7492685-80CA-4C70-812F-5415A5BEEBA2}" srcId="{C1696483-62A0-4406-9524-3E08F81CD8D3}" destId="{C0CFCFA5-3D14-49BA-A983-3B17834F830D}" srcOrd="1" destOrd="0" parTransId="{E6B83AC8-DBBB-40A0-8C85-1ACFDE39FD7B}" sibTransId="{E8B64C9E-B12F-474C-A9C4-674CFA7C6988}"/>
    <dgm:cxn modelId="{C6627C75-91D7-4817-8DF8-F8225029CBC7}" type="presOf" srcId="{057725D4-FB25-4F07-83FD-CABD004C773F}" destId="{A8D68AD6-A993-4766-95C7-B801690FEF2B}" srcOrd="0" destOrd="0" presId="urn:microsoft.com/office/officeart/2005/8/layout/vProcess5"/>
    <dgm:cxn modelId="{3AD1B606-0882-4602-9AA2-19ED19E1C105}" type="presOf" srcId="{E8B64C9E-B12F-474C-A9C4-674CFA7C6988}" destId="{D4B561E7-9E42-44A5-B286-592081C525FC}" srcOrd="0" destOrd="0" presId="urn:microsoft.com/office/officeart/2005/8/layout/vProcess5"/>
    <dgm:cxn modelId="{C5AE31AF-CDD0-4C0E-B058-0B9064DF406D}" type="presOf" srcId="{0B0B65BE-695A-4FBC-8199-BFD8F756DE78}" destId="{D5191F4A-179B-48D3-BEDF-1AE580974B44}" srcOrd="1" destOrd="0" presId="urn:microsoft.com/office/officeart/2005/8/layout/vProcess5"/>
    <dgm:cxn modelId="{6905DD49-AEDB-48E4-89F4-B5BA77608D0D}" type="presOf" srcId="{8C75582D-5FE0-42A4-A071-8AFA951F6650}" destId="{31BAFFB1-7535-40F9-B833-033CEAF8C248}" srcOrd="0" destOrd="0" presId="urn:microsoft.com/office/officeart/2005/8/layout/vProcess5"/>
    <dgm:cxn modelId="{CEC9F0B3-3DB3-4D4D-92E9-4FFC1D694AB1}" type="presOf" srcId="{68248751-7D03-4D18-8EA0-36613C936517}" destId="{C30A0DAC-5E3C-476E-B29D-234A13F7BFFD}" srcOrd="1" destOrd="0" presId="urn:microsoft.com/office/officeart/2005/8/layout/vProcess5"/>
    <dgm:cxn modelId="{E72F4911-9DD0-4CCB-9203-B979AA634275}" type="presOf" srcId="{CBDF410C-6903-497F-B93F-C9A6A3B5213E}" destId="{A5B3B40A-B89F-4156-A4F1-FE5C0BD41F20}" srcOrd="0" destOrd="0" presId="urn:microsoft.com/office/officeart/2005/8/layout/vProcess5"/>
    <dgm:cxn modelId="{F05A8FBC-140F-43B7-BD2D-23FF46D1B9C1}" srcId="{C1696483-62A0-4406-9524-3E08F81CD8D3}" destId="{057725D4-FB25-4F07-83FD-CABD004C773F}" srcOrd="2" destOrd="0" parTransId="{A18253DE-B857-4A13-B221-961BEE1C127A}" sibTransId="{CBDF410C-6903-497F-B93F-C9A6A3B5213E}"/>
    <dgm:cxn modelId="{BC5778AA-C848-4385-ABE2-85C381BD09A8}" srcId="{C1696483-62A0-4406-9524-3E08F81CD8D3}" destId="{12311979-EDB1-478E-A603-CB6F30EE0719}" srcOrd="0" destOrd="0" parTransId="{AF2D0A8B-1FAA-47D8-8443-8A0AE76F94A0}" sibTransId="{8C75582D-5FE0-42A4-A071-8AFA951F6650}"/>
    <dgm:cxn modelId="{ECF11787-DB41-4E59-8DE6-886A8202F481}" type="presOf" srcId="{12311979-EDB1-478E-A603-CB6F30EE0719}" destId="{B8A38706-84AB-41E7-8A94-11C99CE9682F}" srcOrd="1" destOrd="0" presId="urn:microsoft.com/office/officeart/2005/8/layout/vProcess5"/>
    <dgm:cxn modelId="{4494CC56-2665-4290-B6B3-4D2E712A3B7F}" type="presOf" srcId="{C1696483-62A0-4406-9524-3E08F81CD8D3}" destId="{8083C4C5-7B62-4CCB-ABE8-D72A2941B2C6}" srcOrd="0" destOrd="0" presId="urn:microsoft.com/office/officeart/2005/8/layout/vProcess5"/>
    <dgm:cxn modelId="{1DA4E292-81CA-431E-A1A1-94EDB01C8977}" type="presOf" srcId="{C0CFCFA5-3D14-49BA-A983-3B17834F830D}" destId="{4314BC5A-8BD0-48A0-8F0E-57948B212D49}" srcOrd="0" destOrd="0" presId="urn:microsoft.com/office/officeart/2005/8/layout/vProcess5"/>
    <dgm:cxn modelId="{4D4D4E98-294D-42CB-9314-96033AAD5498}" srcId="{C1696483-62A0-4406-9524-3E08F81CD8D3}" destId="{68248751-7D03-4D18-8EA0-36613C936517}" srcOrd="3" destOrd="0" parTransId="{C3B23432-0545-412F-90FC-668AF5EF7B07}" sibTransId="{5F2C1016-F5C3-40A8-92C9-FAC49C9C972D}"/>
    <dgm:cxn modelId="{886B6984-8AD2-47F6-9E9B-B4D3D79F8616}" srcId="{C1696483-62A0-4406-9524-3E08F81CD8D3}" destId="{0B0B65BE-695A-4FBC-8199-BFD8F756DE78}" srcOrd="4" destOrd="0" parTransId="{71E08023-C58E-4D70-8D2F-083778FE2E04}" sibTransId="{83E967FE-DB88-4188-AF8E-55E12AECDF13}"/>
    <dgm:cxn modelId="{C5D2CD98-EE33-467B-B376-8BF670DCBD23}" type="presOf" srcId="{0B0B65BE-695A-4FBC-8199-BFD8F756DE78}" destId="{A5EA6F5B-2600-4378-9AF0-0435EA13C255}" srcOrd="0" destOrd="0" presId="urn:microsoft.com/office/officeart/2005/8/layout/vProcess5"/>
    <dgm:cxn modelId="{6BD7A8C7-6140-410F-A84B-3C1F35C3EA71}" type="presOf" srcId="{C0CFCFA5-3D14-49BA-A983-3B17834F830D}" destId="{0A00E72C-B203-46B3-8AB7-BF29B7554085}" srcOrd="1" destOrd="0" presId="urn:microsoft.com/office/officeart/2005/8/layout/vProcess5"/>
    <dgm:cxn modelId="{5D54F1F3-39DE-4FEE-B05E-B9D2F8863A4D}" type="presOf" srcId="{057725D4-FB25-4F07-83FD-CABD004C773F}" destId="{B0B0DB40-9F06-42FB-8A2C-97499B4398B6}" srcOrd="1" destOrd="0" presId="urn:microsoft.com/office/officeart/2005/8/layout/vProcess5"/>
    <dgm:cxn modelId="{83E01EA8-E051-41F3-BC09-FD74647220CD}" type="presOf" srcId="{12311979-EDB1-478E-A603-CB6F30EE0719}" destId="{16FB9A9E-29FD-4E16-B7E3-957DE66B27EC}" srcOrd="0" destOrd="0" presId="urn:microsoft.com/office/officeart/2005/8/layout/vProcess5"/>
    <dgm:cxn modelId="{571A4A4B-3000-4E3D-AD7C-0AA83B92A264}" type="presParOf" srcId="{8083C4C5-7B62-4CCB-ABE8-D72A2941B2C6}" destId="{A282D630-235F-49B7-9D5C-30126B3CB384}" srcOrd="0" destOrd="0" presId="urn:microsoft.com/office/officeart/2005/8/layout/vProcess5"/>
    <dgm:cxn modelId="{73374373-7BBE-4351-BEFB-1DAA2CD3D69F}" type="presParOf" srcId="{8083C4C5-7B62-4CCB-ABE8-D72A2941B2C6}" destId="{16FB9A9E-29FD-4E16-B7E3-957DE66B27EC}" srcOrd="1" destOrd="0" presId="urn:microsoft.com/office/officeart/2005/8/layout/vProcess5"/>
    <dgm:cxn modelId="{FD4B639E-B2E3-4835-9DDA-5AC3DDADADE9}" type="presParOf" srcId="{8083C4C5-7B62-4CCB-ABE8-D72A2941B2C6}" destId="{4314BC5A-8BD0-48A0-8F0E-57948B212D49}" srcOrd="2" destOrd="0" presId="urn:microsoft.com/office/officeart/2005/8/layout/vProcess5"/>
    <dgm:cxn modelId="{032AF9EF-20A5-4ACC-A849-D375808BC148}" type="presParOf" srcId="{8083C4C5-7B62-4CCB-ABE8-D72A2941B2C6}" destId="{A8D68AD6-A993-4766-95C7-B801690FEF2B}" srcOrd="3" destOrd="0" presId="urn:microsoft.com/office/officeart/2005/8/layout/vProcess5"/>
    <dgm:cxn modelId="{0A70AEC0-33A5-40EB-AE3F-736A1B7F61BD}" type="presParOf" srcId="{8083C4C5-7B62-4CCB-ABE8-D72A2941B2C6}" destId="{37F5CB46-2A38-438B-B3F8-BD595A6AB34F}" srcOrd="4" destOrd="0" presId="urn:microsoft.com/office/officeart/2005/8/layout/vProcess5"/>
    <dgm:cxn modelId="{26806CB8-AE3D-4D2E-9BC3-2EA2FE771075}" type="presParOf" srcId="{8083C4C5-7B62-4CCB-ABE8-D72A2941B2C6}" destId="{A5EA6F5B-2600-4378-9AF0-0435EA13C255}" srcOrd="5" destOrd="0" presId="urn:microsoft.com/office/officeart/2005/8/layout/vProcess5"/>
    <dgm:cxn modelId="{68AD57EA-9755-4A22-A0ED-F89DF311E6DD}" type="presParOf" srcId="{8083C4C5-7B62-4CCB-ABE8-D72A2941B2C6}" destId="{31BAFFB1-7535-40F9-B833-033CEAF8C248}" srcOrd="6" destOrd="0" presId="urn:microsoft.com/office/officeart/2005/8/layout/vProcess5"/>
    <dgm:cxn modelId="{25A6591C-DCCA-481D-A910-7ACE67D8060C}" type="presParOf" srcId="{8083C4C5-7B62-4CCB-ABE8-D72A2941B2C6}" destId="{D4B561E7-9E42-44A5-B286-592081C525FC}" srcOrd="7" destOrd="0" presId="urn:microsoft.com/office/officeart/2005/8/layout/vProcess5"/>
    <dgm:cxn modelId="{BF832EA9-337D-4FFA-8938-6741E1231BDE}" type="presParOf" srcId="{8083C4C5-7B62-4CCB-ABE8-D72A2941B2C6}" destId="{A5B3B40A-B89F-4156-A4F1-FE5C0BD41F20}" srcOrd="8" destOrd="0" presId="urn:microsoft.com/office/officeart/2005/8/layout/vProcess5"/>
    <dgm:cxn modelId="{E18B9B90-EE0F-4A45-A173-45AC346C5CFA}" type="presParOf" srcId="{8083C4C5-7B62-4CCB-ABE8-D72A2941B2C6}" destId="{1B4B0196-C3CB-401A-AD8F-066B2C07C41C}" srcOrd="9" destOrd="0" presId="urn:microsoft.com/office/officeart/2005/8/layout/vProcess5"/>
    <dgm:cxn modelId="{AB5EAB09-5E01-40AB-8CAE-19237B030DF7}" type="presParOf" srcId="{8083C4C5-7B62-4CCB-ABE8-D72A2941B2C6}" destId="{B8A38706-84AB-41E7-8A94-11C99CE9682F}" srcOrd="10" destOrd="0" presId="urn:microsoft.com/office/officeart/2005/8/layout/vProcess5"/>
    <dgm:cxn modelId="{DA3D0F96-1B3A-4BD3-9C29-7AF8D293D9EF}" type="presParOf" srcId="{8083C4C5-7B62-4CCB-ABE8-D72A2941B2C6}" destId="{0A00E72C-B203-46B3-8AB7-BF29B7554085}" srcOrd="11" destOrd="0" presId="urn:microsoft.com/office/officeart/2005/8/layout/vProcess5"/>
    <dgm:cxn modelId="{F3747ED8-834A-470D-B982-D3A588DF0A9E}" type="presParOf" srcId="{8083C4C5-7B62-4CCB-ABE8-D72A2941B2C6}" destId="{B0B0DB40-9F06-42FB-8A2C-97499B4398B6}" srcOrd="12" destOrd="0" presId="urn:microsoft.com/office/officeart/2005/8/layout/vProcess5"/>
    <dgm:cxn modelId="{9F92A74D-99CA-4B84-B99C-B686FA2D7B9A}" type="presParOf" srcId="{8083C4C5-7B62-4CCB-ABE8-D72A2941B2C6}" destId="{C30A0DAC-5E3C-476E-B29D-234A13F7BFFD}" srcOrd="13" destOrd="0" presId="urn:microsoft.com/office/officeart/2005/8/layout/vProcess5"/>
    <dgm:cxn modelId="{BB271657-32E8-4D3D-8904-07393AEB4354}" type="presParOf" srcId="{8083C4C5-7B62-4CCB-ABE8-D72A2941B2C6}" destId="{D5191F4A-179B-48D3-BEDF-1AE580974B4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B9A9E-29FD-4E16-B7E3-957DE66B27EC}">
      <dsp:nvSpPr>
        <dsp:cNvPr id="0" name=""/>
        <dsp:cNvSpPr/>
      </dsp:nvSpPr>
      <dsp:spPr>
        <a:xfrm>
          <a:off x="0" y="0"/>
          <a:ext cx="7714408" cy="56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Collect pavement condition data in the past planning cycle</a:t>
          </a:r>
        </a:p>
      </dsp:txBody>
      <dsp:txXfrm>
        <a:off x="16471" y="16471"/>
        <a:ext cx="7041786" cy="529414"/>
      </dsp:txXfrm>
    </dsp:sp>
    <dsp:sp modelId="{4314BC5A-8BD0-48A0-8F0E-57948B212D49}">
      <dsp:nvSpPr>
        <dsp:cNvPr id="0" name=""/>
        <dsp:cNvSpPr/>
      </dsp:nvSpPr>
      <dsp:spPr>
        <a:xfrm>
          <a:off x="576075" y="640461"/>
          <a:ext cx="7714408" cy="56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Run regression models to predict distress indices</a:t>
          </a:r>
          <a:endParaRPr lang="en-US" sz="2100" kern="1200" dirty="0"/>
        </a:p>
      </dsp:txBody>
      <dsp:txXfrm>
        <a:off x="592546" y="656932"/>
        <a:ext cx="6739858" cy="529414"/>
      </dsp:txXfrm>
    </dsp:sp>
    <dsp:sp modelId="{A8D68AD6-A993-4766-95C7-B801690FEF2B}">
      <dsp:nvSpPr>
        <dsp:cNvPr id="0" name=""/>
        <dsp:cNvSpPr/>
      </dsp:nvSpPr>
      <dsp:spPr>
        <a:xfrm>
          <a:off x="1152151" y="1280921"/>
          <a:ext cx="7714408" cy="56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Perform AHP analysis for weights for criteria</a:t>
          </a:r>
          <a:endParaRPr lang="en-US" sz="2100" kern="1200" dirty="0"/>
        </a:p>
      </dsp:txBody>
      <dsp:txXfrm>
        <a:off x="1168622" y="1297392"/>
        <a:ext cx="6739858" cy="529414"/>
      </dsp:txXfrm>
    </dsp:sp>
    <dsp:sp modelId="{37F5CB46-2A38-438B-B3F8-BD595A6AB34F}">
      <dsp:nvSpPr>
        <dsp:cNvPr id="0" name=""/>
        <dsp:cNvSpPr/>
      </dsp:nvSpPr>
      <dsp:spPr>
        <a:xfrm>
          <a:off x="1728227" y="1921383"/>
          <a:ext cx="7714408" cy="56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Calculate composite condition index for all road segments</a:t>
          </a:r>
          <a:endParaRPr lang="en-US" sz="2100" kern="1200" dirty="0"/>
        </a:p>
      </dsp:txBody>
      <dsp:txXfrm>
        <a:off x="1744698" y="1937854"/>
        <a:ext cx="6739858" cy="529413"/>
      </dsp:txXfrm>
    </dsp:sp>
    <dsp:sp modelId="{A5EA6F5B-2600-4378-9AF0-0435EA13C255}">
      <dsp:nvSpPr>
        <dsp:cNvPr id="0" name=""/>
        <dsp:cNvSpPr/>
      </dsp:nvSpPr>
      <dsp:spPr>
        <a:xfrm>
          <a:off x="2304303" y="2561843"/>
          <a:ext cx="7714408" cy="56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Rank all projects based on composite condition index</a:t>
          </a:r>
          <a:endParaRPr lang="en-US" sz="2100" kern="1200" dirty="0"/>
        </a:p>
      </dsp:txBody>
      <dsp:txXfrm>
        <a:off x="2320774" y="2578314"/>
        <a:ext cx="6739858" cy="529414"/>
      </dsp:txXfrm>
    </dsp:sp>
    <dsp:sp modelId="{31BAFFB1-7535-40F9-B833-033CEAF8C248}">
      <dsp:nvSpPr>
        <dsp:cNvPr id="0" name=""/>
        <dsp:cNvSpPr/>
      </dsp:nvSpPr>
      <dsp:spPr>
        <a:xfrm>
          <a:off x="7348876" y="410832"/>
          <a:ext cx="365531" cy="3655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31120" y="410832"/>
        <a:ext cx="201043" cy="275062"/>
      </dsp:txXfrm>
    </dsp:sp>
    <dsp:sp modelId="{D4B561E7-9E42-44A5-B286-592081C525FC}">
      <dsp:nvSpPr>
        <dsp:cNvPr id="0" name=""/>
        <dsp:cNvSpPr/>
      </dsp:nvSpPr>
      <dsp:spPr>
        <a:xfrm>
          <a:off x="7924952" y="1051293"/>
          <a:ext cx="365531" cy="3655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8007196" y="1051293"/>
        <a:ext cx="201043" cy="275062"/>
      </dsp:txXfrm>
    </dsp:sp>
    <dsp:sp modelId="{A5B3B40A-B89F-4156-A4F1-FE5C0BD41F20}">
      <dsp:nvSpPr>
        <dsp:cNvPr id="0" name=""/>
        <dsp:cNvSpPr/>
      </dsp:nvSpPr>
      <dsp:spPr>
        <a:xfrm>
          <a:off x="8501028" y="1682381"/>
          <a:ext cx="365531" cy="3655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8583272" y="1682381"/>
        <a:ext cx="201043" cy="275062"/>
      </dsp:txXfrm>
    </dsp:sp>
    <dsp:sp modelId="{1B4B0196-C3CB-401A-AD8F-066B2C07C41C}">
      <dsp:nvSpPr>
        <dsp:cNvPr id="0" name=""/>
        <dsp:cNvSpPr/>
      </dsp:nvSpPr>
      <dsp:spPr>
        <a:xfrm>
          <a:off x="9077104" y="2329091"/>
          <a:ext cx="365531" cy="3655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9159348" y="2329091"/>
        <a:ext cx="201043" cy="275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F95D-C2DD-4802-B488-7A5EDE3A45A1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DC65-8B89-48A7-A0EA-62BCC6E5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4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F95D-C2DD-4802-B488-7A5EDE3A45A1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DC65-8B89-48A7-A0EA-62BCC6E5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1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F95D-C2DD-4802-B488-7A5EDE3A45A1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DC65-8B89-48A7-A0EA-62BCC6E5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6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F95D-C2DD-4802-B488-7A5EDE3A45A1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DC65-8B89-48A7-A0EA-62BCC6E5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79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F95D-C2DD-4802-B488-7A5EDE3A45A1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DC65-8B89-48A7-A0EA-62BCC6E5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90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F95D-C2DD-4802-B488-7A5EDE3A45A1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DC65-8B89-48A7-A0EA-62BCC6E5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10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F95D-C2DD-4802-B488-7A5EDE3A45A1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DC65-8B89-48A7-A0EA-62BCC6E5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56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F95D-C2DD-4802-B488-7A5EDE3A45A1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DC65-8B89-48A7-A0EA-62BCC6E5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10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F95D-C2DD-4802-B488-7A5EDE3A45A1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DC65-8B89-48A7-A0EA-62BCC6E5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2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F95D-C2DD-4802-B488-7A5EDE3A45A1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E95DC65-8B89-48A7-A0EA-62BCC6E5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9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F95D-C2DD-4802-B488-7A5EDE3A45A1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DC65-8B89-48A7-A0EA-62BCC6E5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3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F95D-C2DD-4802-B488-7A5EDE3A45A1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DC65-8B89-48A7-A0EA-62BCC6E5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9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F95D-C2DD-4802-B488-7A5EDE3A45A1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DC65-8B89-48A7-A0EA-62BCC6E5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37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F95D-C2DD-4802-B488-7A5EDE3A45A1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DC65-8B89-48A7-A0EA-62BCC6E5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9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F95D-C2DD-4802-B488-7A5EDE3A45A1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DC65-8B89-48A7-A0EA-62BCC6E5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5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F95D-C2DD-4802-B488-7A5EDE3A45A1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DC65-8B89-48A7-A0EA-62BCC6E5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64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F95D-C2DD-4802-B488-7A5EDE3A45A1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DC65-8B89-48A7-A0EA-62BCC6E5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7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E5F95D-C2DD-4802-B488-7A5EDE3A45A1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95DC65-8B89-48A7-A0EA-62BCC6E5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5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maps.kytc.ky.gov/photolo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Pavement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2018 Section Engineers’ Meeting</a:t>
            </a:r>
            <a:endParaRPr lang="en-US" dirty="0" smtClean="0"/>
          </a:p>
          <a:p>
            <a:r>
              <a:rPr lang="en-US" dirty="0" smtClean="0"/>
              <a:t>February 2018</a:t>
            </a:r>
          </a:p>
          <a:p>
            <a:r>
              <a:rPr lang="en-US" dirty="0" smtClean="0"/>
              <a:t>Chad Shive</a:t>
            </a:r>
          </a:p>
        </p:txBody>
      </p:sp>
    </p:spTree>
    <p:extLst>
      <p:ext uri="{BB962C8B-B14F-4D97-AF65-F5344CB8AC3E}">
        <p14:creationId xmlns:p14="http://schemas.microsoft.com/office/powerpoint/2010/main" val="10166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Crack Measurement System (LCMS)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220950"/>
            <a:ext cx="10018713" cy="31242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Captures more factors</a:t>
            </a:r>
          </a:p>
          <a:p>
            <a:r>
              <a:rPr lang="en-US" sz="3200" dirty="0" smtClean="0"/>
              <a:t>Objective assessment of pavement condition</a:t>
            </a:r>
          </a:p>
          <a:p>
            <a:r>
              <a:rPr lang="en-US" sz="3200" dirty="0" smtClean="0"/>
              <a:t>Easier</a:t>
            </a:r>
          </a:p>
          <a:p>
            <a:r>
              <a:rPr lang="en-US" sz="3200" dirty="0" smtClean="0"/>
              <a:t>Faster</a:t>
            </a:r>
          </a:p>
        </p:txBody>
      </p:sp>
    </p:spTree>
    <p:extLst>
      <p:ext uri="{BB962C8B-B14F-4D97-AF65-F5344CB8AC3E}">
        <p14:creationId xmlns:p14="http://schemas.microsoft.com/office/powerpoint/2010/main" val="38686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ad.shive\Desktop\2015 Fall Meeting\LCMS Images\LCMS_Ma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1" y="-152400"/>
            <a:ext cx="3770471" cy="7474077"/>
          </a:xfrm>
          <a:prstGeom prst="rect">
            <a:avLst/>
          </a:prstGeom>
          <a:noFill/>
        </p:spPr>
      </p:pic>
      <p:pic>
        <p:nvPicPr>
          <p:cNvPr id="1027" name="Picture 3" descr="C:\Users\chad.shive\Desktop\2015 Fall Meeting\LCMS Images\Forward_Mat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71600" y="23812"/>
            <a:ext cx="8161020" cy="6834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18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Research with Pavement Management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831540"/>
              </p:ext>
            </p:extLst>
          </p:nvPr>
        </p:nvGraphicFramePr>
        <p:xfrm>
          <a:off x="1484313" y="2667000"/>
          <a:ext cx="1001871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285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 we want from this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82808"/>
            <a:ext cx="8229600" cy="4670392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Pavement Condition</a:t>
            </a:r>
          </a:p>
          <a:p>
            <a:r>
              <a:rPr lang="en-US" sz="3200" dirty="0">
                <a:solidFill>
                  <a:schemeClr val="tx2"/>
                </a:solidFill>
              </a:rPr>
              <a:t>Prioritized Pavement </a:t>
            </a:r>
            <a:r>
              <a:rPr lang="en-US" sz="3200" dirty="0" err="1">
                <a:solidFill>
                  <a:schemeClr val="tx2"/>
                </a:solidFill>
              </a:rPr>
              <a:t>Worklist</a:t>
            </a:r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Condition Forecasting and Treatment Strategies</a:t>
            </a:r>
          </a:p>
          <a:p>
            <a:r>
              <a:rPr lang="en-US" sz="3200" dirty="0">
                <a:solidFill>
                  <a:schemeClr val="tx2"/>
                </a:solidFill>
              </a:rPr>
              <a:t>Incorporation of all treatment strategies into solution</a:t>
            </a:r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3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1896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Wrap up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23398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Request PMS access through your OMS Coordinator</a:t>
            </a:r>
          </a:p>
          <a:p>
            <a:r>
              <a:rPr lang="en-US" sz="3200" dirty="0" smtClean="0"/>
              <a:t>Use </a:t>
            </a:r>
            <a:r>
              <a:rPr lang="en-US" sz="3200" dirty="0" err="1" smtClean="0"/>
              <a:t>Photolog</a:t>
            </a:r>
            <a:r>
              <a:rPr lang="en-US" sz="3200" dirty="0"/>
              <a:t>: </a:t>
            </a:r>
            <a:r>
              <a:rPr lang="en-US" sz="3200" dirty="0">
                <a:hlinkClick r:id="rId2"/>
              </a:rPr>
              <a:t>http://maps.kytc.ky.gov/photolog</a:t>
            </a:r>
            <a:r>
              <a:rPr lang="en-US" sz="3200" dirty="0" smtClean="0">
                <a:hlinkClick r:id="rId2"/>
              </a:rPr>
              <a:t>/</a:t>
            </a:r>
            <a:endParaRPr lang="en-US" sz="3200" dirty="0" smtClean="0"/>
          </a:p>
          <a:p>
            <a:r>
              <a:rPr lang="en-US" sz="3200" dirty="0" smtClean="0"/>
              <a:t>Contact Chad Shive for more info on PMS</a:t>
            </a: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84310" y="5006898"/>
            <a:ext cx="10018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https://fsds.ky.gov/adfs/ls/IdpInitiatedSignon.aspx?loginToRp=https://kytc.agileassets.com</a:t>
            </a:r>
          </a:p>
        </p:txBody>
      </p:sp>
    </p:spTree>
    <p:extLst>
      <p:ext uri="{BB962C8B-B14F-4D97-AF65-F5344CB8AC3E}">
        <p14:creationId xmlns:p14="http://schemas.microsoft.com/office/powerpoint/2010/main" val="31176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94" y="657808"/>
            <a:ext cx="10018713" cy="1752599"/>
          </a:xfrm>
        </p:spPr>
        <p:txBody>
          <a:bodyPr/>
          <a:lstStyle/>
          <a:p>
            <a:r>
              <a:rPr lang="en-US" dirty="0" smtClean="0"/>
              <a:t>PMS now a module in 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Same link used for OMS can access PMS data</a:t>
            </a:r>
          </a:p>
          <a:p>
            <a:r>
              <a:rPr lang="en-US" sz="3200" dirty="0" smtClean="0"/>
              <a:t>Web only, from KYTC network</a:t>
            </a:r>
          </a:p>
          <a:p>
            <a:r>
              <a:rPr lang="en-US" sz="3200" dirty="0" smtClean="0"/>
              <a:t>District Coordinator requests access just like OMS</a:t>
            </a:r>
          </a:p>
          <a:p>
            <a:r>
              <a:rPr lang="en-US" sz="3200" dirty="0" smtClean="0"/>
              <a:t>Send emails to chad.shive@ky.gov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771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8" y="284583"/>
            <a:ext cx="10018713" cy="1752599"/>
          </a:xfrm>
        </p:spPr>
        <p:txBody>
          <a:bodyPr/>
          <a:lstStyle/>
          <a:p>
            <a:r>
              <a:rPr lang="en-US" dirty="0" smtClean="0"/>
              <a:t>PMS Module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93" y="284583"/>
            <a:ext cx="11497562" cy="6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06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8" y="284583"/>
            <a:ext cx="10018713" cy="1752599"/>
          </a:xfrm>
        </p:spPr>
        <p:txBody>
          <a:bodyPr/>
          <a:lstStyle/>
          <a:p>
            <a:r>
              <a:rPr lang="en-US" dirty="0" smtClean="0"/>
              <a:t>Pavement History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61" y="2037182"/>
            <a:ext cx="9819048" cy="3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22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8" y="284583"/>
            <a:ext cx="10018713" cy="1752599"/>
          </a:xfrm>
        </p:spPr>
        <p:txBody>
          <a:bodyPr/>
          <a:lstStyle/>
          <a:p>
            <a:r>
              <a:rPr lang="en-US" dirty="0" smtClean="0"/>
              <a:t>Pavement History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078" y="2037182"/>
            <a:ext cx="5628571" cy="2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55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8" y="284583"/>
            <a:ext cx="10018713" cy="1752599"/>
          </a:xfrm>
        </p:spPr>
        <p:txBody>
          <a:bodyPr/>
          <a:lstStyle/>
          <a:p>
            <a:r>
              <a:rPr lang="en-US" dirty="0" smtClean="0"/>
              <a:t>Pavement History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08" y="284583"/>
            <a:ext cx="11553395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24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8" y="284583"/>
            <a:ext cx="10018713" cy="1752599"/>
          </a:xfrm>
        </p:spPr>
        <p:txBody>
          <a:bodyPr/>
          <a:lstStyle/>
          <a:p>
            <a:r>
              <a:rPr lang="en-US" dirty="0" smtClean="0"/>
              <a:t>Pavement History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08" y="730632"/>
            <a:ext cx="11802616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3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8" y="284583"/>
            <a:ext cx="10018713" cy="1752599"/>
          </a:xfrm>
        </p:spPr>
        <p:txBody>
          <a:bodyPr/>
          <a:lstStyle/>
          <a:p>
            <a:r>
              <a:rPr lang="en-US" dirty="0" smtClean="0"/>
              <a:t>Condition Survey Estimates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08" y="2037182"/>
            <a:ext cx="11419047" cy="3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0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8" y="284583"/>
            <a:ext cx="10018713" cy="1752599"/>
          </a:xfrm>
        </p:spPr>
        <p:txBody>
          <a:bodyPr/>
          <a:lstStyle/>
          <a:p>
            <a:r>
              <a:rPr lang="en-US" dirty="0" smtClean="0"/>
              <a:t>Condition Survey Estimates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47" y="309952"/>
            <a:ext cx="9561905" cy="6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45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12CC86BF0B59418A9A28F148D04210" ma:contentTypeVersion="1" ma:contentTypeDescription="Create a new document." ma:contentTypeScope="" ma:versionID="bae938c8099f2e511549e868f79fe92a">
  <xsd:schema xmlns:xsd="http://www.w3.org/2001/XMLSchema" xmlns:xs="http://www.w3.org/2001/XMLSchema" xmlns:p="http://schemas.microsoft.com/office/2006/metadata/properties" xmlns:ns2="73650535-4fd3-406b-a6c4-eaed906392d4" targetNamespace="http://schemas.microsoft.com/office/2006/metadata/properties" ma:root="true" ma:fieldsID="f26618319de0826ac14b9e3d876d0433" ns2:_="">
    <xsd:import namespace="73650535-4fd3-406b-a6c4-eaed906392d4"/>
    <xsd:element name="properties">
      <xsd:complexType>
        <xsd:sequence>
          <xsd:element name="documentManagement">
            <xsd:complexType>
              <xsd:all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50535-4fd3-406b-a6c4-eaed906392d4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73650535-4fd3-406b-a6c4-eaed906392d4">2018</Year>
  </documentManagement>
</p:properties>
</file>

<file path=customXml/itemProps1.xml><?xml version="1.0" encoding="utf-8"?>
<ds:datastoreItem xmlns:ds="http://schemas.openxmlformats.org/officeDocument/2006/customXml" ds:itemID="{8269152A-2E10-4F30-BE96-D0CD3A0C828F}"/>
</file>

<file path=customXml/itemProps2.xml><?xml version="1.0" encoding="utf-8"?>
<ds:datastoreItem xmlns:ds="http://schemas.openxmlformats.org/officeDocument/2006/customXml" ds:itemID="{0CAAAC17-97A1-4E5B-AC69-1B45A2466064}"/>
</file>

<file path=customXml/itemProps3.xml><?xml version="1.0" encoding="utf-8"?>
<ds:datastoreItem xmlns:ds="http://schemas.openxmlformats.org/officeDocument/2006/customXml" ds:itemID="{C0819876-34A8-4652-9184-B020EF2597BE}"/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845</TotalTime>
  <Words>174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Corbel</vt:lpstr>
      <vt:lpstr>Parallax</vt:lpstr>
      <vt:lpstr>Pavement Management</vt:lpstr>
      <vt:lpstr>PMS now a module in OMS</vt:lpstr>
      <vt:lpstr>PMS Module</vt:lpstr>
      <vt:lpstr>Pavement History</vt:lpstr>
      <vt:lpstr>Pavement History</vt:lpstr>
      <vt:lpstr>Pavement History</vt:lpstr>
      <vt:lpstr>Pavement History</vt:lpstr>
      <vt:lpstr>Condition Survey Estimates</vt:lpstr>
      <vt:lpstr>Condition Survey Estimates</vt:lpstr>
      <vt:lpstr>Laser Crack Measurement System (LCMS)</vt:lpstr>
      <vt:lpstr>PowerPoint Presentation</vt:lpstr>
      <vt:lpstr>Integrating Research with Pavement Management</vt:lpstr>
      <vt:lpstr>What do we want from this data?</vt:lpstr>
      <vt:lpstr>PowerPoint Presentation</vt:lpstr>
      <vt:lpstr>Wrap up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Modernizing Pavement Management in KY</dc:title>
  <dc:creator>Nowaczyk, Tracy (KYTC)</dc:creator>
  <cp:lastModifiedBy>Rob.Thompson</cp:lastModifiedBy>
  <cp:revision>43</cp:revision>
  <dcterms:created xsi:type="dcterms:W3CDTF">2016-09-09T20:19:46Z</dcterms:created>
  <dcterms:modified xsi:type="dcterms:W3CDTF">2018-02-07T16:56:09Z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0x0101002212CC86BF0B59418A9A28F148D04210</vt:lpwstr>
  </property>
</Properties>
</file>